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8" r:id="rId3"/>
    <p:sldId id="259" r:id="rId4"/>
    <p:sldId id="283" r:id="rId5"/>
    <p:sldId id="284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1" autoAdjust="0"/>
  </p:normalViewPr>
  <p:slideViewPr>
    <p:cSldViewPr>
      <p:cViewPr varScale="1">
        <p:scale>
          <a:sx n="73" d="100"/>
          <a:sy n="73" d="100"/>
        </p:scale>
        <p:origin x="-107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54387-74F1-49CC-AB9D-08EBBB08520B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1AD09-8DCB-439A-8B25-757FDEE35C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AD09-8DCB-439A-8B25-757FDEE35CD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AD09-8DCB-439A-8B25-757FDEE35CD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444CAC-EB0E-4B9C-8D98-9986F464EA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slov, isječak crtež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za ClipArt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6946E7-96E2-45CC-87F4-731C323B61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5D8B83-EDED-4A80-ADBF-DC615E49C9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slov, dva sadržaja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3E7CEF-E2E8-498F-B592-DD6A4AF7CE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4E08DE-1F27-4183-9AE3-378059753E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dirty="0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6D08CC-B159-4348-B424-A23BC1ADE4BA}" type="datetimeFigureOut">
              <a:rPr lang="en-US" smtClean="0"/>
              <a:pPr/>
              <a:t>4/24/2016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D35834-76D5-4990-8B6F-26EE2C38F3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6172200" cy="1676400"/>
          </a:xfrm>
        </p:spPr>
        <p:txBody>
          <a:bodyPr>
            <a:normAutofit/>
          </a:bodyPr>
          <a:lstStyle/>
          <a:p>
            <a:pPr algn="ctr"/>
            <a:r>
              <a:rPr lang="hr-HR" sz="4800" b="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gdje je broj, </a:t>
            </a:r>
            <a:br>
              <a:rPr lang="hr-HR" sz="4800" b="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4800" b="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tamo je ljepota!</a:t>
            </a:r>
            <a:endParaRPr lang="en-US" sz="4800" b="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0" y="3124200"/>
            <a:ext cx="6172200" cy="3200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hr-HR" sz="4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Željeznička tehnička škola Moravice</a:t>
            </a:r>
          </a:p>
          <a:p>
            <a:pPr algn="r"/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(2. </a:t>
            </a:r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razred – Martina Štimac)</a:t>
            </a:r>
            <a:endParaRPr lang="hr-HR" sz="3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hr-HR" sz="2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Voditeljica projekta: Željka Vrcelj, </a:t>
            </a:r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</a:t>
            </a:r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hr-HR" sz="2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hr-HR" sz="2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14. festival znanosti,</a:t>
            </a:r>
          </a:p>
          <a:p>
            <a:pPr algn="r"/>
            <a:r>
              <a:rPr lang="hr-HR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“Škole za škole” </a:t>
            </a:r>
          </a:p>
          <a:p>
            <a:pPr algn="r"/>
            <a:r>
              <a:rPr lang="hr-HR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Rijeka, 21. travnja 2016.</a:t>
            </a:r>
            <a:endParaRPr lang="en-US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vrste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glazbe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(pitagora) – 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hr-HR" sz="2600" dirty="0"/>
          </a:p>
          <a:p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musica</a:t>
            </a:r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instrumentalis</a:t>
            </a:r>
            <a:endParaRPr lang="en-US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80000">
            <a:off x="5447812" y="1811931"/>
            <a:ext cx="2382838" cy="4411662"/>
          </a:xfrm>
          <a:noFill/>
          <a:ln/>
        </p:spPr>
      </p:pic>
      <p:pic>
        <p:nvPicPr>
          <p:cNvPr id="10242" name="Picture 2" descr="https://s-media-cache-ak0.pinimg.com/236x/57/23/ff/5723ffd9e8f1ac0c726b526af37f0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1791210" cy="1920240"/>
          </a:xfrm>
          <a:prstGeom prst="rect">
            <a:avLst/>
          </a:prstGeom>
          <a:noFill/>
        </p:spPr>
      </p:pic>
      <p:pic>
        <p:nvPicPr>
          <p:cNvPr id="10244" name="Picture 4" descr="Slikovni rezultat za glasov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588511" y="4523725"/>
            <a:ext cx="244928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vrste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glazbe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(pitagora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hr-HR" sz="2600" dirty="0"/>
          </a:p>
          <a:p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musica</a:t>
            </a:r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humana</a:t>
            </a:r>
          </a:p>
          <a:p>
            <a:pPr>
              <a:buFont typeface="Wingdings" pitchFamily="2" charset="2"/>
              <a:buNone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(stalna, iako nečujna, </a:t>
            </a:r>
          </a:p>
          <a:p>
            <a:pPr>
              <a:buFont typeface="Wingdings" pitchFamily="2" charset="2"/>
              <a:buNone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	 glazba svakog</a:t>
            </a:r>
          </a:p>
          <a:p>
            <a:pPr>
              <a:buFont typeface="Wingdings" pitchFamily="2" charset="2"/>
              <a:buNone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	 pojedinca)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2" name="Picture 4" descr="Pict0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-180000">
            <a:off x="951383" y="1759743"/>
            <a:ext cx="3300412" cy="4411662"/>
          </a:xfrm>
          <a:noFill/>
          <a:ln/>
        </p:spPr>
      </p:pic>
      <p:pic>
        <p:nvPicPr>
          <p:cNvPr id="9218" name="Picture 2" descr="http://www.znet.hr/wp-content/uploads/jog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vrste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glazbe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(pitagora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3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hr-HR" sz="2600" dirty="0"/>
          </a:p>
          <a:p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musica</a:t>
            </a:r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mundana</a:t>
            </a:r>
            <a:r>
              <a:rPr lang="hr-HR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(svemirska glazba) – okretanje nebeskih sfera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6" name="Picture 4" descr="Pict0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80000">
            <a:off x="4051772" y="1855870"/>
            <a:ext cx="4038600" cy="3521075"/>
          </a:xfrm>
          <a:noFill/>
          <a:ln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886200" y="5876925"/>
            <a:ext cx="471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Slika putanja planeta iz 17. stoljeća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Slikovni rezultat za nebeske sf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4800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zlatni rez – 1 </a:t>
            </a:r>
            <a:endParaRPr lang="en-US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9" name="Picture 3" descr="Suncokr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12875" y="4000500"/>
            <a:ext cx="2127250" cy="2130425"/>
          </a:xfrm>
          <a:noFill/>
          <a:ln/>
        </p:spPr>
      </p:pic>
      <p:sp>
        <p:nvSpPr>
          <p:cNvPr id="60420" name="Rectangle 4"/>
          <p:cNvSpPr>
            <a:spLocks noGrp="1" noChangeArrowheads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pitagorejci – harmonija (harmonijski razmjer, zlatni rez)</a:t>
            </a:r>
          </a:p>
          <a:p>
            <a:r>
              <a:rPr lang="hr-HR" sz="2800" dirty="0">
                <a:latin typeface="Arial" pitchFamily="34" charset="0"/>
                <a:cs typeface="Arial" pitchFamily="34" charset="0"/>
              </a:rPr>
              <a:t>primjeri:</a:t>
            </a:r>
          </a:p>
          <a:p>
            <a:pPr>
              <a:buClr>
                <a:srgbClr val="008000"/>
              </a:buClr>
              <a:buFont typeface="Wingdings" pitchFamily="2" charset="2"/>
              <a:buChar char="v"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svakodnevni život (papir A4 formata, snaga šahovskih figura)</a:t>
            </a:r>
          </a:p>
          <a:p>
            <a:pPr>
              <a:buClr>
                <a:srgbClr val="008000"/>
              </a:buClr>
              <a:buFont typeface="Wingdings" pitchFamily="2" charset="2"/>
              <a:buChar char="v"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priroda (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Nautilus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, ljudski embrij, morski valovi, suncokretov cvat, cvijet jabuke)</a:t>
            </a:r>
            <a:r>
              <a:rPr lang="hr-HR" sz="2400" dirty="0"/>
              <a:t>	</a:t>
            </a:r>
            <a:endParaRPr lang="en-US" sz="2400" dirty="0"/>
          </a:p>
        </p:txBody>
      </p:sp>
      <p:pic>
        <p:nvPicPr>
          <p:cNvPr id="60421" name="Picture 5" descr="Nautil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300000">
            <a:off x="1547813" y="1916113"/>
            <a:ext cx="1800225" cy="1323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zlatni rez – 2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v"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umjetnost (kompozicija slika Leonarda da Vincija)</a:t>
            </a:r>
          </a:p>
          <a:p>
            <a:pPr>
              <a:buClr>
                <a:srgbClr val="008000"/>
              </a:buClr>
              <a:buFont typeface="Wingdings" pitchFamily="2" charset="2"/>
              <a:buChar char="v"/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arhitektura (Baščanska ploča, pročelje Partenona na Akropoli – Atena)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4" name="Picture 4" descr="Leonardo da Vinc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125538"/>
            <a:ext cx="1878013" cy="2506662"/>
          </a:xfrm>
          <a:noFill/>
          <a:ln/>
        </p:spPr>
      </p:pic>
      <p:pic>
        <p:nvPicPr>
          <p:cNvPr id="61445" name="Picture 5" descr="Baščanska ploč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300000">
            <a:off x="5003800" y="4508500"/>
            <a:ext cx="2736850" cy="1454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harmonijska </a:t>
            </a:r>
            <a:r>
              <a:rPr lang="hr-HR" sz="3600" b="1" dirty="0">
                <a:solidFill>
                  <a:srgbClr val="C00000"/>
                </a:solidFill>
              </a:rPr>
              <a:t>teorija </a:t>
            </a:r>
            <a:r>
              <a:rPr lang="hr-HR" sz="3600" b="1" dirty="0" smtClean="0">
                <a:solidFill>
                  <a:srgbClr val="C00000"/>
                </a:solidFill>
              </a:rPr>
              <a:t/>
            </a:r>
            <a:br>
              <a:rPr lang="hr-HR" sz="3600" b="1" dirty="0" smtClean="0">
                <a:solidFill>
                  <a:srgbClr val="C00000"/>
                </a:solidFill>
              </a:rPr>
            </a:br>
            <a:r>
              <a:rPr lang="hr-HR" sz="3600" b="1" dirty="0" smtClean="0">
                <a:solidFill>
                  <a:srgbClr val="C00000"/>
                </a:solidFill>
              </a:rPr>
              <a:t>o </a:t>
            </a:r>
            <a:r>
              <a:rPr lang="hr-HR" sz="3600" b="1" dirty="0">
                <a:solidFill>
                  <a:srgbClr val="C00000"/>
                </a:solidFill>
              </a:rPr>
              <a:t>planetima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Kepler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(16. / 17. st.), njemački matematičar i astronom</a:t>
            </a:r>
          </a:p>
          <a:p>
            <a:r>
              <a:rPr lang="hr-HR" sz="2600" dirty="0">
                <a:latin typeface="Arial" pitchFamily="34" charset="0"/>
                <a:cs typeface="Arial" pitchFamily="34" charset="0"/>
              </a:rPr>
              <a:t>harmonija – gibanje planeta, matematički zakoni</a:t>
            </a:r>
          </a:p>
          <a:p>
            <a:r>
              <a:rPr lang="hr-HR" sz="2600" dirty="0">
                <a:latin typeface="Arial" pitchFamily="34" charset="0"/>
                <a:cs typeface="Arial" pitchFamily="34" charset="0"/>
              </a:rPr>
              <a:t>tonovi planeta – brzina i izduženost putanja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8" name="Picture 4" descr="Kepl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300000">
            <a:off x="1474400" y="1671665"/>
            <a:ext cx="1746250" cy="2435225"/>
          </a:xfrm>
          <a:noFill/>
          <a:ln/>
        </p:spPr>
      </p:pic>
      <p:pic>
        <p:nvPicPr>
          <p:cNvPr id="62469" name="Picture 5" descr="Tonovi planet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4365625"/>
            <a:ext cx="3298825" cy="2130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itagorina ostavština – 1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hr-HR" sz="2600" dirty="0"/>
          </a:p>
          <a:p>
            <a:r>
              <a:rPr lang="hr-HR" sz="2800" dirty="0">
                <a:latin typeface="Arial" pitchFamily="34" charset="0"/>
                <a:cs typeface="Arial" pitchFamily="34" charset="0"/>
              </a:rPr>
              <a:t>Galilei 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(16. / 17. st.), talijanski matematičar, fizičar i astronom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2" name="Picture 4" descr="Pict0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844675"/>
            <a:ext cx="3275012" cy="4411663"/>
          </a:xfrm>
          <a:noFill/>
          <a:ln/>
        </p:spPr>
      </p:pic>
      <p:pic>
        <p:nvPicPr>
          <p:cNvPr id="4098" name="Picture 2" descr="http://f.tqn.com/y/inventors/1/L/N/R/1/GalileoGalil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">
            <a:off x="1365841" y="3706995"/>
            <a:ext cx="1959432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itagorina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ostavština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2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hr-HR" sz="2600" dirty="0"/>
          </a:p>
          <a:p>
            <a:r>
              <a:rPr lang="hr-HR" sz="2800" dirty="0">
                <a:latin typeface="Arial" pitchFamily="34" charset="0"/>
                <a:cs typeface="Arial" pitchFamily="34" charset="0"/>
              </a:rPr>
              <a:t>Newton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(17. / 18. st.), engleski matematičar i fizičar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6" name="Picture 4" descr="Pict0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752600"/>
            <a:ext cx="3611563" cy="4411662"/>
          </a:xfrm>
          <a:noFill/>
          <a:ln/>
        </p:spPr>
      </p:pic>
      <p:sp>
        <p:nvSpPr>
          <p:cNvPr id="3074" name="AutoShape 2" descr="Slikovni rezultat za new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Slikovni rezultat za new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crystalinks.com/newton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">
            <a:off x="960433" y="4030742"/>
            <a:ext cx="2659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itagorina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ostavština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3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2800" dirty="0"/>
          </a:p>
          <a:p>
            <a:r>
              <a:rPr lang="hr-HR" sz="2800" dirty="0">
                <a:latin typeface="Arial" pitchFamily="34" charset="0"/>
                <a:cs typeface="Arial" pitchFamily="34" charset="0"/>
              </a:rPr>
              <a:t>Einstein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 (19. / 20. st.), porijeklom njemački fizičar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0" name="Picture 4" descr="Pict0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89013" y="1719263"/>
            <a:ext cx="2973387" cy="4411662"/>
          </a:xfrm>
          <a:noFill/>
          <a:ln/>
        </p:spPr>
      </p:pic>
      <p:pic>
        <p:nvPicPr>
          <p:cNvPr id="2050" name="Picture 2" descr="http://www.einsteingalerie.de/zubehoer/grafiken/portraet/vio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000">
            <a:off x="5658671" y="3810706"/>
            <a:ext cx="1864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hvala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pažnji !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hr-HR" sz="2600" dirty="0"/>
              <a:t>	</a:t>
            </a:r>
            <a:r>
              <a:rPr lang="hr-HR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Neka zvijezda sreće uvijek bude na našem putu prema . . </a:t>
            </a:r>
            <a:r>
              <a:rPr lang="hr-HR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r-HR" sz="2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čovjeku!</a:t>
            </a:r>
          </a:p>
          <a:p>
            <a:pPr>
              <a:buFont typeface="Wingdings" pitchFamily="2" charset="2"/>
              <a:buNone/>
            </a:pPr>
            <a:endParaRPr lang="hr-HR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Pitanja ? ? ?</a:t>
            </a:r>
          </a:p>
          <a:p>
            <a:pPr>
              <a:buFont typeface="Wingdings" pitchFamily="2" charset="2"/>
              <a:buNone/>
            </a:pP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	e – mail: zeljka.vrcelj@skole.hr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68313" y="1700213"/>
            <a:ext cx="4038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6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300000">
            <a:off x="809976" y="1719263"/>
            <a:ext cx="3333047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suradničko  učenje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konstruktivistički pristup učenju –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razvojna perspektiva poučavanja</a:t>
            </a:r>
          </a:p>
          <a:p>
            <a:pPr>
              <a:lnSpc>
                <a:spcPct val="90000"/>
              </a:lnSpc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problemski zadaci – stvarne situacije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intelektualna radoznalost učenika, kreativni potencijali, istraživački duh</a:t>
            </a:r>
            <a:endParaRPr lang="hr-HR" sz="2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kritičko i analitičko razmišljanje</a:t>
            </a:r>
          </a:p>
          <a:p>
            <a:pPr>
              <a:lnSpc>
                <a:spcPct val="90000"/>
              </a:lnSpc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pozitivna ovisnost</a:t>
            </a:r>
          </a:p>
          <a:p>
            <a:pPr>
              <a:lnSpc>
                <a:spcPct val="90000"/>
              </a:lnSpc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interakcija i komunikacija</a:t>
            </a:r>
            <a:endParaRPr lang="hr-HR" sz="2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individualno i društveno iskustvo u procesu učenja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None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Zeljka\Documents\Glas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000">
            <a:off x="6659611" y="414376"/>
            <a:ext cx="1306569" cy="1188720"/>
          </a:xfrm>
          <a:prstGeom prst="rect">
            <a:avLst/>
          </a:prstGeom>
          <a:noFill/>
        </p:spPr>
      </p:pic>
      <p:pic>
        <p:nvPicPr>
          <p:cNvPr id="5" name="Picture 7" descr="slob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000">
            <a:off x="5757047" y="3959157"/>
            <a:ext cx="2136453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prirodni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brojevi </a:t>
            </a: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njihova primjena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600" dirty="0"/>
              <a:t>	</a:t>
            </a:r>
          </a:p>
          <a:p>
            <a:pPr>
              <a:buFont typeface="Wingdings" pitchFamily="2" charset="2"/>
              <a:buNone/>
            </a:pPr>
            <a:endParaRPr lang="hr-HR" sz="2600" dirty="0"/>
          </a:p>
          <a:p>
            <a:pPr algn="ctr">
              <a:buFont typeface="Wingdings" pitchFamily="2" charset="2"/>
              <a:buNone/>
            </a:pPr>
            <a:r>
              <a:rPr lang="hr-HR" sz="32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“Gdje je broj, </a:t>
            </a:r>
          </a:p>
          <a:p>
            <a:pPr algn="ctr">
              <a:buFont typeface="Wingdings" pitchFamily="2" charset="2"/>
              <a:buNone/>
            </a:pPr>
            <a:r>
              <a:rPr lang="hr-HR" sz="32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tamo je ljepota.”</a:t>
            </a:r>
          </a:p>
          <a:p>
            <a:pPr>
              <a:buFont typeface="Wingdings" pitchFamily="2" charset="2"/>
              <a:buNone/>
            </a:pPr>
            <a:endParaRPr lang="hr-HR" sz="2800" dirty="0"/>
          </a:p>
          <a:p>
            <a:pPr algn="r">
              <a:buFont typeface="Wingdings" pitchFamily="2" charset="2"/>
              <a:buNone/>
            </a:pPr>
            <a:r>
              <a:rPr lang="hr-HR" sz="2400" i="1" dirty="0">
                <a:latin typeface="Arial" pitchFamily="34" charset="0"/>
                <a:cs typeface="Arial" pitchFamily="34" charset="0"/>
              </a:rPr>
              <a:t>(</a:t>
            </a:r>
            <a:r>
              <a:rPr lang="hr-HR" sz="2400" i="1" dirty="0">
                <a:latin typeface="Arial" pitchFamily="34" charset="0"/>
                <a:cs typeface="Arial" pitchFamily="34" charset="0"/>
              </a:rPr>
              <a:t>Proclus</a:t>
            </a:r>
            <a:r>
              <a:rPr lang="hr-HR" sz="2400" i="1" dirty="0">
                <a:latin typeface="Arial" pitchFamily="34" charset="0"/>
                <a:cs typeface="Arial" pitchFamily="34" charset="0"/>
              </a:rPr>
              <a:t>, 5. st.,</a:t>
            </a:r>
          </a:p>
          <a:p>
            <a:pPr algn="r">
              <a:buFont typeface="Wingdings" pitchFamily="2" charset="2"/>
              <a:buNone/>
            </a:pPr>
            <a:r>
              <a:rPr lang="hr-HR" sz="2400" i="1" dirty="0">
                <a:latin typeface="Arial" pitchFamily="34" charset="0"/>
                <a:cs typeface="Arial" pitchFamily="34" charset="0"/>
              </a:rPr>
              <a:t>grčki </a:t>
            </a:r>
            <a:r>
              <a:rPr lang="hr-HR" sz="2400" i="1" dirty="0">
                <a:latin typeface="Arial" pitchFamily="34" charset="0"/>
                <a:cs typeface="Arial" pitchFamily="34" charset="0"/>
              </a:rPr>
              <a:t>neoplatonist</a:t>
            </a:r>
            <a:r>
              <a:rPr lang="hr-HR" sz="2400" i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buFont typeface="Wingdings" pitchFamily="2" charset="2"/>
              <a:buNone/>
            </a:pPr>
            <a:endParaRPr lang="hr-HR" sz="2400" i="1" dirty="0"/>
          </a:p>
          <a:p>
            <a:pPr algn="r">
              <a:buFont typeface="Wingdings" pitchFamily="2" charset="2"/>
              <a:buNone/>
            </a:pPr>
            <a:endParaRPr lang="en-US" sz="2400" i="1" dirty="0"/>
          </a:p>
        </p:txBody>
      </p:sp>
      <p:pic>
        <p:nvPicPr>
          <p:cNvPr id="17412" name="Picture 4" descr="Broj 7 - de Tirto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143000"/>
            <a:ext cx="3300412" cy="4411662"/>
          </a:xfrm>
          <a:noFill/>
          <a:ln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50913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29201" y="5943601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/>
              <a:t>  </a:t>
            </a:r>
            <a:r>
              <a:rPr lang="hr-HR" dirty="0"/>
              <a:t>Romain</a:t>
            </a:r>
            <a:r>
              <a:rPr lang="hr-HR" dirty="0"/>
              <a:t> de </a:t>
            </a:r>
            <a:r>
              <a:rPr lang="hr-HR" dirty="0"/>
              <a:t>Tirtoff</a:t>
            </a:r>
            <a:r>
              <a:rPr lang="hr-HR" dirty="0"/>
              <a:t>, </a:t>
            </a:r>
            <a:r>
              <a:rPr lang="hr-HR" dirty="0" smtClean="0"/>
              <a:t>20. st</a:t>
            </a:r>
            <a:r>
              <a:rPr lang="hr-HR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brojevi (primjena u umjetnosti) – 1 </a:t>
            </a:r>
            <a:endParaRPr lang="hr-HR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300000">
            <a:off x="929279" y="1818337"/>
            <a:ext cx="160281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ict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">
            <a:off x="6187172" y="3644996"/>
            <a:ext cx="1553670" cy="2160000"/>
          </a:xfrm>
          <a:prstGeom prst="rect">
            <a:avLst/>
          </a:prstGeom>
          <a:noFill/>
        </p:spPr>
      </p:pic>
      <p:pic>
        <p:nvPicPr>
          <p:cNvPr id="7" name="Picture 2" descr="D:\Pict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267200"/>
            <a:ext cx="1651590" cy="2160000"/>
          </a:xfrm>
          <a:prstGeom prst="rect">
            <a:avLst/>
          </a:prstGeom>
          <a:noFill/>
        </p:spPr>
      </p:pic>
      <p:pic>
        <p:nvPicPr>
          <p:cNvPr id="8" name="Picture 2" descr="D:\Pict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0000">
            <a:off x="4129603" y="1820060"/>
            <a:ext cx="164235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brojevi (primjena u umjetnosti) – 2</a:t>
            </a:r>
            <a:endParaRPr lang="en-US" sz="3200" dirty="0"/>
          </a:p>
        </p:txBody>
      </p:sp>
      <p:pic>
        <p:nvPicPr>
          <p:cNvPr id="6146" name="Picture 2" descr="D:\Pict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4587062" y="1814141"/>
            <a:ext cx="1506519" cy="2160000"/>
          </a:xfrm>
          <a:prstGeom prst="rect">
            <a:avLst/>
          </a:prstGeom>
          <a:noFill/>
        </p:spPr>
      </p:pic>
      <p:pic>
        <p:nvPicPr>
          <p:cNvPr id="6" name="Picture 3" descr="D:\Pict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776919" y="1817401"/>
            <a:ext cx="1581333" cy="2160000"/>
          </a:xfrm>
          <a:prstGeom prst="rect">
            <a:avLst/>
          </a:prstGeom>
          <a:noFill/>
        </p:spPr>
      </p:pic>
      <p:pic>
        <p:nvPicPr>
          <p:cNvPr id="7" name="Picture 2" descr="D:\Pict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000">
            <a:off x="6415679" y="3951919"/>
            <a:ext cx="1602390" cy="2160000"/>
          </a:xfrm>
          <a:prstGeom prst="rect">
            <a:avLst/>
          </a:prstGeom>
          <a:noFill/>
        </p:spPr>
      </p:pic>
      <p:pic>
        <p:nvPicPr>
          <p:cNvPr id="8" name="Picture 2" descr="D:\Pict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114800"/>
            <a:ext cx="158811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prirodni brojevi </a:t>
            </a:r>
            <a:b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njihova primjena – 1 </a:t>
            </a:r>
            <a:endParaRPr lang="en-US" sz="36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r-HR" sz="2200" i="1" dirty="0"/>
              <a:t>	</a:t>
            </a:r>
          </a:p>
          <a:p>
            <a:pPr>
              <a:lnSpc>
                <a:spcPct val="8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Povijesni 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razvoj arapskih brojki, te uloga i značenje brojeva u kulturi pojedinih civilizacija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hr-HR" sz="2800" i="1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hr-HR" sz="2800" i="1" dirty="0">
                <a:latin typeface="Arial" pitchFamily="34" charset="0"/>
                <a:cs typeface="Arial" pitchFamily="34" charset="0"/>
              </a:rPr>
              <a:t>matematički tekstovi drevnih civilizacija, starogrčkih i srednjovjekovnih filozofa, učenjaka renesanse i znanstvenika 19. i 20. stoljeća)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Pict0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60000">
            <a:off x="4870393" y="1824199"/>
            <a:ext cx="3059113" cy="44116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prirodni brojevi </a:t>
            </a:r>
            <a:b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njihova primjena – 2 </a:t>
            </a:r>
            <a:endParaRPr lang="en-US" sz="36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Simbolika zanimljivih i neobičnih brojeva (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npr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1, 3, 7, 10, 13), uz primjenu u arhitekturi, umjetnosti, religiji, prirodi i svakodnevnom životu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P11605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420000">
            <a:off x="4676117" y="1861171"/>
            <a:ext cx="3302109" cy="4411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matematička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harmonija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None/>
            </a:pPr>
            <a:endParaRPr lang="hr-HR" sz="2800" dirty="0"/>
          </a:p>
          <a:p>
            <a:pPr marL="571500" indent="-571500"/>
            <a:r>
              <a:rPr lang="hr-HR" sz="2800" dirty="0"/>
              <a:t>starogrčka matematička filozofija,</a:t>
            </a:r>
          </a:p>
          <a:p>
            <a:pPr marL="571500" indent="-571500"/>
            <a:r>
              <a:rPr lang="hr-HR" sz="2800" dirty="0"/>
              <a:t>primjena harmonije u svemiru (Keplerova harmonijska teorija o planetima) i u čovjeku</a:t>
            </a:r>
            <a:endParaRPr lang="en-US" sz="2800" dirty="0"/>
          </a:p>
        </p:txBody>
      </p:sp>
      <p:pic>
        <p:nvPicPr>
          <p:cNvPr id="12289" name="Picture 1" descr="D:\Pict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000">
            <a:off x="5633278" y="3774147"/>
            <a:ext cx="1613685" cy="2743200"/>
          </a:xfrm>
          <a:prstGeom prst="rect">
            <a:avLst/>
          </a:prstGeom>
          <a:noFill/>
        </p:spPr>
      </p:pic>
      <p:pic>
        <p:nvPicPr>
          <p:cNvPr id="12290" name="Picture 2" descr="D:\Pict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">
            <a:off x="1734666" y="4172572"/>
            <a:ext cx="2267588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starogrčka </a:t>
            </a:r>
            <a:r>
              <a:rPr lang="hr-H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matematička filozofija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sz="24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hr-HR" sz="2400" dirty="0"/>
              <a:t>		</a:t>
            </a:r>
            <a:r>
              <a:rPr lang="hr-HR" dirty="0">
                <a:latin typeface="Arial" pitchFamily="34" charset="0"/>
                <a:cs typeface="Arial" pitchFamily="34" charset="0"/>
              </a:rPr>
              <a:t>Pitagora (6. st. </a:t>
            </a:r>
            <a:r>
              <a:rPr lang="hr-HR" dirty="0">
                <a:latin typeface="Arial" pitchFamily="34" charset="0"/>
                <a:cs typeface="Arial" pitchFamily="34" charset="0"/>
              </a:rPr>
              <a:t>pr</a:t>
            </a:r>
            <a:r>
              <a:rPr lang="hr-HR" dirty="0">
                <a:latin typeface="Arial" pitchFamily="34" charset="0"/>
                <a:cs typeface="Arial" pitchFamily="34" charset="0"/>
              </a:rPr>
              <a:t>. 	Kr.) – povezanost 	matematike i glazbe</a:t>
            </a:r>
          </a:p>
          <a:p>
            <a:pPr lvl="1">
              <a:buFont typeface="Wingdings" pitchFamily="2" charset="2"/>
              <a:buNone/>
            </a:pPr>
            <a:r>
              <a:rPr lang="hr-HR" sz="2200" dirty="0"/>
              <a:t>		</a:t>
            </a:r>
          </a:p>
          <a:p>
            <a:pPr lvl="1">
              <a:buFont typeface="Wingdings" pitchFamily="2" charset="2"/>
              <a:buNone/>
            </a:pPr>
            <a:r>
              <a:rPr lang="hr-HR" sz="2200" dirty="0"/>
              <a:t>		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hr-HR" sz="2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Sve je broj”</a:t>
            </a:r>
          </a:p>
          <a:p>
            <a:pPr lvl="1">
              <a:buFont typeface="Wingdings" pitchFamily="2" charset="2"/>
              <a:buNone/>
            </a:pPr>
            <a:endParaRPr lang="hr-HR" sz="2400" i="1" dirty="0">
              <a:solidFill>
                <a:srgbClr val="008000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otkriće glazbene  ljestvice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4681538" cy="2713037"/>
          </a:xfrm>
          <a:noFill/>
          <a:ln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42481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   Pitagora 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kao 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glazbenik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   </a:t>
            </a:r>
            <a:r>
              <a:rPr lang="hr-HR" i="1" dirty="0">
                <a:latin typeface="Arial" pitchFamily="34" charset="0"/>
                <a:cs typeface="Arial" pitchFamily="34" charset="0"/>
              </a:rPr>
              <a:t>(drvorez </a:t>
            </a:r>
            <a:r>
              <a:rPr lang="hr-HR" i="1" dirty="0">
                <a:latin typeface="Arial" pitchFamily="34" charset="0"/>
                <a:cs typeface="Arial" pitchFamily="34" charset="0"/>
              </a:rPr>
              <a:t>tal</a:t>
            </a:r>
            <a:r>
              <a:rPr lang="hr-HR" i="1" dirty="0">
                <a:latin typeface="Arial" pitchFamily="34" charset="0"/>
                <a:cs typeface="Arial" pitchFamily="34" charset="0"/>
              </a:rPr>
              <a:t>. kipara </a:t>
            </a:r>
            <a:r>
              <a:rPr lang="hr-HR" i="1" dirty="0">
                <a:latin typeface="Arial" pitchFamily="34" charset="0"/>
                <a:cs typeface="Arial" pitchFamily="34" charset="0"/>
              </a:rPr>
              <a:t>Gaturiusa</a:t>
            </a:r>
            <a:r>
              <a:rPr lang="hr-HR" i="1" dirty="0">
                <a:latin typeface="Arial" pitchFamily="34" charset="0"/>
                <a:cs typeface="Arial" pitchFamily="34" charset="0"/>
              </a:rPr>
              <a:t>, 15. st.)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375</Words>
  <Application>Microsoft Office PowerPoint</Application>
  <PresentationFormat>Prikaz na zaslonu (4:3)</PresentationFormat>
  <Paragraphs>94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Oriel</vt:lpstr>
      <vt:lpstr>gdje je broj,  tamo je ljepota!</vt:lpstr>
      <vt:lpstr>suradničko  učenje </vt:lpstr>
      <vt:lpstr>prirodni brojevi  i njihova primjena</vt:lpstr>
      <vt:lpstr>brojevi (primjena u umjetnosti) – 1 </vt:lpstr>
      <vt:lpstr>brojevi (primjena u umjetnosti) – 2</vt:lpstr>
      <vt:lpstr>prirodni brojevi  i njihova primjena – 1 </vt:lpstr>
      <vt:lpstr>prirodni brojevi  i njihova primjena – 2 </vt:lpstr>
      <vt:lpstr> matematička harmonija</vt:lpstr>
      <vt:lpstr>starogrčka matematička filozofija</vt:lpstr>
      <vt:lpstr>vrste glazbe (pitagora) – 1</vt:lpstr>
      <vt:lpstr>vrste glazbe (pitagora) – 2</vt:lpstr>
      <vt:lpstr>vrste glazbe (pitagora) – 3 </vt:lpstr>
      <vt:lpstr>zlatni rez – 1 </vt:lpstr>
      <vt:lpstr>zlatni rez – 2 </vt:lpstr>
      <vt:lpstr>harmonijska teorija  o planetima</vt:lpstr>
      <vt:lpstr>pitagorina ostavština – 1 </vt:lpstr>
      <vt:lpstr>pitagorina ostavština – 2 </vt:lpstr>
      <vt:lpstr>pitagorina ostavština – 3 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Zeljka</dc:creator>
  <cp:lastModifiedBy>Zeljka</cp:lastModifiedBy>
  <cp:revision>31</cp:revision>
  <dcterms:created xsi:type="dcterms:W3CDTF">2016-04-20T20:10:29Z</dcterms:created>
  <dcterms:modified xsi:type="dcterms:W3CDTF">2016-04-24T18:12:11Z</dcterms:modified>
</cp:coreProperties>
</file>